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2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6858000" type="screen4x3"/>
  <p:notesSz cx="7315200" cy="96012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goNKGj1bfAlexFicslJB93uaSc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10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0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2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4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6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7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6" name="Google Shape;246;p19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http://ess.nrcan.gc.ca/2002_2006/gwp/p3/a9/index_e.php</a:t>
            </a:r>
            <a:endParaRPr/>
          </a:p>
        </p:txBody>
      </p:sp>
      <p:sp>
        <p:nvSpPr>
          <p:cNvPr id="247" name="Google Shape;247;p19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6" name="Google Shape;136;p4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4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5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http://www.epnrm.sa.gov.au/Water/Groundwater.aspx</a:t>
            </a:r>
            <a:endParaRPr/>
          </a:p>
        </p:txBody>
      </p:sp>
      <p:sp>
        <p:nvSpPr>
          <p:cNvPr id="144" name="Google Shape;144;p5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6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http://md.water.usgs.gov/publications/fs-150-99/html/index.htm</a:t>
            </a:r>
            <a:endParaRPr/>
          </a:p>
        </p:txBody>
      </p:sp>
      <p:sp>
        <p:nvSpPr>
          <p:cNvPr id="151" name="Google Shape;151;p6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7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http://crustal.usgs.gov/projects/Handcart_Gulch/watershed.html</a:t>
            </a:r>
            <a:endParaRPr/>
          </a:p>
        </p:txBody>
      </p:sp>
      <p:sp>
        <p:nvSpPr>
          <p:cNvPr id="158" name="Google Shape;158;p7:notes"/>
          <p:cNvSpPr txBox="1">
            <a:spLocks noGrp="1"/>
          </p:cNvSpPr>
          <p:nvPr>
            <p:ph type="sldNum" idx="12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8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9:notes"/>
          <p:cNvSpPr txBox="1">
            <a:spLocks noGrp="1"/>
          </p:cNvSpPr>
          <p:nvPr>
            <p:ph type="body" idx="1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bg>
      <p:bgPr>
        <a:gradFill>
          <a:gsLst>
            <a:gs pos="0">
              <a:srgbClr val="BEC4D3"/>
            </a:gs>
            <a:gs pos="12000">
              <a:srgbClr val="BEC4D3"/>
            </a:gs>
            <a:gs pos="20000">
              <a:srgbClr val="BDC3D1"/>
            </a:gs>
            <a:gs pos="100000">
              <a:srgbClr val="3439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/>
          <p:nvPr/>
        </p:nvSpPr>
        <p:spPr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" name="Google Shape;19;p24"/>
          <p:cNvSpPr txBox="1"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45700" bIns="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700"/>
              <a:buFont typeface="Calibri"/>
              <a:buNone/>
              <a:defRPr sz="47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0" rIns="45700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SzPts val="252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24"/>
          <p:cNvSpPr/>
          <p:nvPr/>
        </p:nvSpPr>
        <p:spPr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bg>
      <p:bgPr>
        <a:solidFill>
          <a:schemeClr val="lt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2"/>
          <p:cNvSpPr txBox="1"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50" tIns="45700" rIns="45700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2000"/>
              <a:buFont typeface="Calibri"/>
              <a:buNone/>
              <a:defRPr sz="2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2"/>
          <p:cNvSpPr>
            <a:spLocks noGrp="1"/>
          </p:cNvSpPr>
          <p:nvPr>
            <p:ph type="pic" idx="2"/>
          </p:nvPr>
        </p:nvSpPr>
        <p:spPr>
          <a:xfrm>
            <a:off x="2903805" y="1484808"/>
            <a:ext cx="6247397" cy="5373192"/>
          </a:xfrm>
          <a:prstGeom prst="rect">
            <a:avLst/>
          </a:prstGeom>
          <a:solidFill>
            <a:srgbClr val="BABABB"/>
          </a:solidFill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520"/>
              <a:buFont typeface="Noto Sans Symbols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32"/>
          <p:cNvSpPr txBox="1">
            <a:spLocks noGrp="1"/>
          </p:cNvSpPr>
          <p:nvPr>
            <p:ph type="body" idx="1"/>
          </p:nvPr>
        </p:nvSpPr>
        <p:spPr>
          <a:xfrm>
            <a:off x="164592" y="1728216"/>
            <a:ext cx="246888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08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3" name="Google Shape;93;p32"/>
          <p:cNvSpPr txBox="1">
            <a:spLocks noGrp="1"/>
          </p:cNvSpPr>
          <p:nvPr>
            <p:ph type="dt" idx="10"/>
          </p:nvPr>
        </p:nvSpPr>
        <p:spPr>
          <a:xfrm>
            <a:off x="164592" y="1170432"/>
            <a:ext cx="2523744" cy="201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32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32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" name="Google Shape;96;p32"/>
          <p:cNvSpPr txBox="1">
            <a:spLocks noGrp="1"/>
          </p:cNvSpPr>
          <p:nvPr>
            <p:ph type="ftr" idx="11"/>
          </p:nvPr>
        </p:nvSpPr>
        <p:spPr>
          <a:xfrm>
            <a:off x="3035808" y="1170432"/>
            <a:ext cx="5193792" cy="201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BABABA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2"/>
          <p:cNvSpPr txBox="1">
            <a:spLocks noGrp="1"/>
          </p:cNvSpPr>
          <p:nvPr>
            <p:ph type="sldNum" idx="12"/>
          </p:nvPr>
        </p:nvSpPr>
        <p:spPr>
          <a:xfrm>
            <a:off x="8339328" y="1170432"/>
            <a:ext cx="733864" cy="2011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3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33"/>
          <p:cNvSpPr txBox="1">
            <a:spLocks noGrp="1"/>
          </p:cNvSpPr>
          <p:nvPr>
            <p:ph type="body" idx="1"/>
          </p:nvPr>
        </p:nvSpPr>
        <p:spPr>
          <a:xfrm rot="5400000">
            <a:off x="2259195" y="-26805"/>
            <a:ext cx="4625609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20040" algn="l">
              <a:spcBef>
                <a:spcPts val="0"/>
              </a:spcBef>
              <a:spcAft>
                <a:spcPts val="0"/>
              </a:spcAft>
              <a:buSzPts val="1440"/>
              <a:buChar char="◼"/>
              <a:defRPr/>
            </a:lvl1pPr>
            <a:lvl2pPr marL="914400" lvl="1" indent="-331469" algn="l">
              <a:spcBef>
                <a:spcPts val="36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101" name="Google Shape;101;p33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33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3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4"/>
          <p:cNvSpPr/>
          <p:nvPr/>
        </p:nvSpPr>
        <p:spPr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34"/>
          <p:cNvSpPr/>
          <p:nvPr/>
        </p:nvSpPr>
        <p:spPr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34"/>
          <p:cNvSpPr txBox="1">
            <a:spLocks noGrp="1"/>
          </p:cNvSpPr>
          <p:nvPr>
            <p:ph type="title"/>
          </p:nvPr>
        </p:nvSpPr>
        <p:spPr>
          <a:xfrm rot="5400000">
            <a:off x="4808537" y="2247903"/>
            <a:ext cx="5851525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34"/>
          <p:cNvSpPr txBox="1">
            <a:spLocks noGrp="1"/>
          </p:cNvSpPr>
          <p:nvPr>
            <p:ph type="body" idx="1"/>
          </p:nvPr>
        </p:nvSpPr>
        <p:spPr>
          <a:xfrm rot="5400000">
            <a:off x="541338" y="220663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20040" algn="l">
              <a:spcBef>
                <a:spcPts val="0"/>
              </a:spcBef>
              <a:spcAft>
                <a:spcPts val="0"/>
              </a:spcAft>
              <a:buSzPts val="1440"/>
              <a:buChar char="◼"/>
              <a:defRPr/>
            </a:lvl1pPr>
            <a:lvl2pPr marL="914400" lvl="1" indent="-331469" algn="l">
              <a:spcBef>
                <a:spcPts val="36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109" name="Google Shape;109;p34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34"/>
          <p:cNvSpPr txBox="1">
            <a:spLocks noGrp="1"/>
          </p:cNvSpPr>
          <p:nvPr>
            <p:ph type="ftr" idx="11"/>
          </p:nvPr>
        </p:nvSpPr>
        <p:spPr>
          <a:xfrm>
            <a:off x="2640597" y="6377459"/>
            <a:ext cx="38364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34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25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5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6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20040" algn="l">
              <a:spcBef>
                <a:spcPts val="0"/>
              </a:spcBef>
              <a:spcAft>
                <a:spcPts val="0"/>
              </a:spcAft>
              <a:buSzPts val="1440"/>
              <a:buChar char="◼"/>
              <a:defRPr/>
            </a:lvl1pPr>
            <a:lvl2pPr marL="914400" lvl="1" indent="-331469" algn="l">
              <a:spcBef>
                <a:spcPts val="360"/>
              </a:spcBef>
              <a:spcAft>
                <a:spcPts val="0"/>
              </a:spcAft>
              <a:buSzPts val="1620"/>
              <a:buChar char="▪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27"/>
          <p:cNvSpPr txBox="1">
            <a:spLocks noGrp="1"/>
          </p:cNvSpPr>
          <p:nvPr>
            <p:ph type="body" idx="1"/>
          </p:nvPr>
        </p:nvSpPr>
        <p:spPr>
          <a:xfrm>
            <a:off x="457200" y="1773936"/>
            <a:ext cx="4038600" cy="4623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>
            <a:normAutofit/>
          </a:bodyPr>
          <a:lstStyle>
            <a:lvl1pPr marL="457200" lvl="0" indent="-370840" algn="l">
              <a:spcBef>
                <a:spcPts val="0"/>
              </a:spcBef>
              <a:spcAft>
                <a:spcPts val="0"/>
              </a:spcAft>
              <a:buSzPts val="2240"/>
              <a:buChar char="◼"/>
              <a:defRPr sz="2800"/>
            </a:lvl1pPr>
            <a:lvl2pPr marL="914400" lvl="1" indent="-365760" algn="l">
              <a:spcBef>
                <a:spcPts val="480"/>
              </a:spcBef>
              <a:spcAft>
                <a:spcPts val="0"/>
              </a:spcAft>
              <a:buSzPts val="2160"/>
              <a:buChar char="▪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body" idx="2"/>
          </p:nvPr>
        </p:nvSpPr>
        <p:spPr>
          <a:xfrm>
            <a:off x="4648200" y="1773936"/>
            <a:ext cx="4038600" cy="4623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70840" algn="l">
              <a:spcBef>
                <a:spcPts val="0"/>
              </a:spcBef>
              <a:spcAft>
                <a:spcPts val="0"/>
              </a:spcAft>
              <a:buSzPts val="2240"/>
              <a:buChar char="◼"/>
              <a:defRPr sz="2800"/>
            </a:lvl1pPr>
            <a:lvl2pPr marL="914400" lvl="1" indent="-365760" algn="l">
              <a:spcBef>
                <a:spcPts val="480"/>
              </a:spcBef>
              <a:spcAft>
                <a:spcPts val="0"/>
              </a:spcAft>
              <a:buSzPts val="2160"/>
              <a:buChar char="▪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🢝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●"/>
              <a:defRPr sz="1800"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7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bg>
      <p:bgPr>
        <a:gradFill>
          <a:gsLst>
            <a:gs pos="0">
              <a:srgbClr val="BEC4D3"/>
            </a:gs>
            <a:gs pos="12000">
              <a:srgbClr val="BEC4D3"/>
            </a:gs>
            <a:gs pos="20000">
              <a:srgbClr val="BDC3D1"/>
            </a:gs>
            <a:gs pos="100000">
              <a:srgbClr val="3439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3"/>
          <p:cNvSpPr/>
          <p:nvPr/>
        </p:nvSpPr>
        <p:spPr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" name="Google Shape;53;p23"/>
          <p:cNvSpPr txBox="1"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45700" bIns="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700"/>
              <a:buFont typeface="Calibri"/>
              <a:buNone/>
              <a:defRPr sz="47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3"/>
          <p:cNvSpPr txBox="1"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0" rIns="45700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SzPts val="252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SzPts val="20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36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3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3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3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8" name="Google Shape;58;p23"/>
          <p:cNvSpPr/>
          <p:nvPr/>
        </p:nvSpPr>
        <p:spPr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gradFill>
          <a:gsLst>
            <a:gs pos="0">
              <a:srgbClr val="BEC4D3"/>
            </a:gs>
            <a:gs pos="12000">
              <a:srgbClr val="BEC4D3"/>
            </a:gs>
            <a:gs pos="20000">
              <a:srgbClr val="BDC3D1"/>
            </a:gs>
            <a:gs pos="100000">
              <a:srgbClr val="34394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8"/>
          <p:cNvSpPr/>
          <p:nvPr/>
        </p:nvSpPr>
        <p:spPr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28"/>
          <p:cNvSpPr/>
          <p:nvPr/>
        </p:nvSpPr>
        <p:spPr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28"/>
          <p:cNvSpPr txBox="1"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700"/>
              <a:buFont typeface="Calibri"/>
              <a:buNone/>
              <a:defRPr sz="47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8"/>
          <p:cNvSpPr txBox="1"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0" rIns="4570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FFFFFF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SzPts val="162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28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8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8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9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9"/>
          <p:cNvSpPr txBox="1"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91425" bIns="45700" anchor="ctr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840"/>
              <a:buNone/>
              <a:defRPr sz="2300" b="1" cap="none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0" name="Google Shape;70;p29"/>
          <p:cNvSpPr txBox="1">
            <a:spLocks noGrp="1"/>
          </p:cNvSpPr>
          <p:nvPr>
            <p:ph type="body" idx="2"/>
          </p:nvPr>
        </p:nvSpPr>
        <p:spPr>
          <a:xfrm>
            <a:off x="457200" y="2449512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50520" algn="l">
              <a:spcBef>
                <a:spcPts val="0"/>
              </a:spcBef>
              <a:spcAft>
                <a:spcPts val="0"/>
              </a:spcAft>
              <a:buSzPts val="1920"/>
              <a:buChar char="◼"/>
              <a:defRPr sz="2400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SzPts val="1600"/>
              <a:buChar char="🢝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9pPr>
          </a:lstStyle>
          <a:p>
            <a:endParaRPr/>
          </a:p>
        </p:txBody>
      </p:sp>
      <p:sp>
        <p:nvSpPr>
          <p:cNvPr id="71" name="Google Shape;71;p29"/>
          <p:cNvSpPr txBox="1">
            <a:spLocks noGrp="1"/>
          </p:cNvSpPr>
          <p:nvPr>
            <p:ph type="body" idx="3"/>
          </p:nvPr>
        </p:nvSpPr>
        <p:spPr>
          <a:xfrm>
            <a:off x="4645025" y="1698987"/>
            <a:ext cx="4041775" cy="715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300" tIns="91425" rIns="91425" bIns="45700" anchor="ctr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840"/>
              <a:buNone/>
              <a:defRPr sz="2300" b="1" cap="none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SzPts val="18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72" name="Google Shape;72;p29"/>
          <p:cNvSpPr txBox="1">
            <a:spLocks noGrp="1"/>
          </p:cNvSpPr>
          <p:nvPr>
            <p:ph type="body" idx="4"/>
          </p:nvPr>
        </p:nvSpPr>
        <p:spPr>
          <a:xfrm>
            <a:off x="4645025" y="2449512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50520" algn="l">
              <a:spcBef>
                <a:spcPts val="0"/>
              </a:spcBef>
              <a:spcAft>
                <a:spcPts val="0"/>
              </a:spcAft>
              <a:buSzPts val="1920"/>
              <a:buChar char="◼"/>
              <a:defRPr sz="2400"/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SzPts val="1800"/>
              <a:buChar char="▪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SzPts val="1600"/>
              <a:buChar char="▪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SzPts val="1600"/>
              <a:buChar char="🢝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SzPts val="1600"/>
              <a:buChar char="●"/>
              <a:defRPr sz="1600"/>
            </a:lvl9pPr>
          </a:lstStyle>
          <a:p>
            <a:endParaRPr/>
          </a:p>
        </p:txBody>
      </p:sp>
      <p:sp>
        <p:nvSpPr>
          <p:cNvPr id="73" name="Google Shape;73;p29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9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9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0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0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0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1"/>
          <p:cNvSpPr txBox="1"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3150" tIns="45700" rIns="45700" bIns="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2000"/>
              <a:buFont typeface="Calibri"/>
              <a:buNone/>
              <a:defRPr sz="20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1"/>
          <p:cNvSpPr txBox="1">
            <a:spLocks noGrp="1"/>
          </p:cNvSpPr>
          <p:nvPr>
            <p:ph type="body" idx="1"/>
          </p:nvPr>
        </p:nvSpPr>
        <p:spPr>
          <a:xfrm>
            <a:off x="3019377" y="1743133"/>
            <a:ext cx="5920641" cy="4558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391160" algn="l">
              <a:spcBef>
                <a:spcPts val="0"/>
              </a:spcBef>
              <a:spcAft>
                <a:spcPts val="0"/>
              </a:spcAft>
              <a:buSzPts val="2560"/>
              <a:buChar char="◼"/>
              <a:defRPr sz="3200"/>
            </a:lvl1pPr>
            <a:lvl2pPr marL="914400" lvl="1" indent="-388619" algn="l">
              <a:spcBef>
                <a:spcPts val="560"/>
              </a:spcBef>
              <a:spcAft>
                <a:spcPts val="0"/>
              </a:spcAft>
              <a:buSzPts val="2520"/>
              <a:buChar char="▪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SzPts val="2400"/>
              <a:buChar char="▪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SzPts val="2000"/>
              <a:buChar char="🢝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SzPts val="2000"/>
              <a:buChar char="●"/>
              <a:defRPr sz="2000"/>
            </a:lvl9pPr>
          </a:lstStyle>
          <a:p>
            <a:endParaRPr/>
          </a:p>
        </p:txBody>
      </p:sp>
      <p:sp>
        <p:nvSpPr>
          <p:cNvPr id="83" name="Google Shape;83;p31"/>
          <p:cNvSpPr txBox="1">
            <a:spLocks noGrp="1"/>
          </p:cNvSpPr>
          <p:nvPr>
            <p:ph type="body" idx="2"/>
          </p:nvPr>
        </p:nvSpPr>
        <p:spPr>
          <a:xfrm>
            <a:off x="167838" y="1730018"/>
            <a:ext cx="246888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SzPts val="108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4" name="Google Shape;84;p31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1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1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lvl="0" indent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7" name="Google Shape;87;p31"/>
          <p:cNvSpPr/>
          <p:nvPr/>
        </p:nvSpPr>
        <p:spPr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" name="Google Shape;88;p31"/>
          <p:cNvSpPr/>
          <p:nvPr/>
        </p:nvSpPr>
        <p:spPr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/>
          <p:nvPr/>
        </p:nvSpPr>
        <p:spPr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" name="Google Shape;11;p22"/>
          <p:cNvSpPr/>
          <p:nvPr/>
        </p:nvSpPr>
        <p:spPr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" name="Google Shape;12;p22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  <a:defRPr sz="4500" b="1" i="0" u="none" strike="noStrike" cap="none">
                <a:solidFill>
                  <a:srgbClr val="FFC7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2"/>
          <p:cNvSpPr txBox="1"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marR="0" lvl="0" indent="-3911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◼"/>
              <a:defRPr sz="3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8619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520"/>
              <a:buFont typeface="Noto Sans Symbols"/>
              <a:buChar char="▪"/>
              <a:defRPr sz="2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▪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Noto Sans Symbols"/>
              <a:buChar char="🢝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2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5" name="Google Shape;15;p22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6" name="Google Shape;16;p22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1"/>
          <p:cNvSpPr/>
          <p:nvPr/>
        </p:nvSpPr>
        <p:spPr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" name="Google Shape;27;p21"/>
          <p:cNvSpPr/>
          <p:nvPr/>
        </p:nvSpPr>
        <p:spPr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" name="Google Shape;28;p21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  <a:defRPr sz="4500" b="1" i="0" u="none" strike="noStrike" cap="none">
                <a:solidFill>
                  <a:srgbClr val="FFC7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21"/>
          <p:cNvSpPr txBox="1"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>
            <a:lvl1pPr marL="457200" marR="0" lvl="0" indent="-39116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60"/>
              <a:buFont typeface="Noto Sans Symbols"/>
              <a:buChar char="◼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8619" algn="l" rtl="0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52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Arial"/>
              <a:buChar char="▪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Noto Sans Symbols"/>
              <a:buChar char="🢝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21"/>
          <p:cNvSpPr txBox="1">
            <a:spLocks noGrp="1"/>
          </p:cNvSpPr>
          <p:nvPr>
            <p:ph type="dt" idx="10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9725" tIns="45700" rIns="4570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1" name="Google Shape;31;p21"/>
          <p:cNvSpPr txBox="1">
            <a:spLocks noGrp="1"/>
          </p:cNvSpPr>
          <p:nvPr>
            <p:ph type="ftr" idx="11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2" name="Google Shape;32;p21"/>
          <p:cNvSpPr txBox="1">
            <a:spLocks noGrp="1"/>
          </p:cNvSpPr>
          <p:nvPr>
            <p:ph type="sldNum" idx="12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41414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"/>
          <p:cNvSpPr txBox="1"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45700" bIns="0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800"/>
              <a:buFont typeface="Calibri"/>
              <a:buNone/>
            </a:pPr>
            <a:r>
              <a:rPr lang="en-US" sz="4800"/>
              <a:t>Developing the Conceptual Model</a:t>
            </a:r>
            <a:endParaRPr/>
          </a:p>
        </p:txBody>
      </p:sp>
      <p:sp>
        <p:nvSpPr>
          <p:cNvPr id="117" name="Google Shape;117;p1"/>
          <p:cNvSpPr txBox="1"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8850" tIns="0" rIns="45700" bIns="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/>
              <a:t>CE 547 – BRIGHAM YOUNG UNIVERSITY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Hydrogeologic Units</a:t>
            </a:r>
            <a:endParaRPr/>
          </a:p>
        </p:txBody>
      </p:sp>
      <p:pic>
        <p:nvPicPr>
          <p:cNvPr id="184" name="Google Shape;184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1000" y="1600200"/>
            <a:ext cx="8305800" cy="5151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1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Hydrogeologic Units</a:t>
            </a:r>
            <a:endParaRPr/>
          </a:p>
        </p:txBody>
      </p:sp>
      <p:pic>
        <p:nvPicPr>
          <p:cNvPr id="190" name="Google Shape;190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200" y="1625246"/>
            <a:ext cx="8857431" cy="51565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2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2D vs. 3D?</a:t>
            </a:r>
            <a:endParaRPr/>
          </a:p>
        </p:txBody>
      </p:sp>
      <p:sp>
        <p:nvSpPr>
          <p:cNvPr id="196" name="Google Shape;196;p12"/>
          <p:cNvSpPr txBox="1">
            <a:spLocks noGrp="1"/>
          </p:cNvSpPr>
          <p:nvPr>
            <p:ph type="body" idx="1"/>
          </p:nvPr>
        </p:nvSpPr>
        <p:spPr>
          <a:xfrm>
            <a:off x="381000" y="1828800"/>
            <a:ext cx="4038600" cy="4623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>
            <a:normAutofit/>
          </a:bodyPr>
          <a:lstStyle/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en-US"/>
              <a:t>Is the flow primarily horizontal?</a:t>
            </a:r>
            <a:endParaRPr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endParaRPr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en-US"/>
              <a:t>Is it necessary to capture the vertical component of flow in light of the modeling objectives?</a:t>
            </a:r>
            <a:endParaRPr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endParaRPr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en-US"/>
              <a:t>Regional vs. local model?</a:t>
            </a:r>
            <a:endParaRPr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endParaRPr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en-US"/>
              <a:t>How much data is available?</a:t>
            </a:r>
            <a:endParaRPr/>
          </a:p>
        </p:txBody>
      </p:sp>
      <p:pic>
        <p:nvPicPr>
          <p:cNvPr id="197" name="Google Shape;197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29200" y="1600200"/>
            <a:ext cx="2590800" cy="27460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12" descr="C:\Gil\GWDataModel_Book\chapter8\chapter 8 figs\Figure8.23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95800" y="4505412"/>
            <a:ext cx="3972339" cy="2352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2D Areal Models</a:t>
            </a:r>
            <a:endParaRPr/>
          </a:p>
        </p:txBody>
      </p:sp>
      <p:sp>
        <p:nvSpPr>
          <p:cNvPr id="204" name="Google Shape;204;p13"/>
          <p:cNvSpPr txBox="1">
            <a:spLocks noGrp="1"/>
          </p:cNvSpPr>
          <p:nvPr>
            <p:ph type="body" idx="1"/>
          </p:nvPr>
        </p:nvSpPr>
        <p:spPr>
          <a:xfrm>
            <a:off x="447674" y="1895474"/>
            <a:ext cx="3819525" cy="4429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Single layer models</a:t>
            </a:r>
            <a:endParaRPr/>
          </a:p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endParaRPr/>
          </a:p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Used when flow is primarily horizontal</a:t>
            </a:r>
            <a:endParaRPr/>
          </a:p>
        </p:txBody>
      </p:sp>
      <p:pic>
        <p:nvPicPr>
          <p:cNvPr id="205" name="Google Shape;20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4400" y="1905000"/>
            <a:ext cx="3097213" cy="414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4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2D Profile Models</a:t>
            </a:r>
            <a:endParaRPr/>
          </a:p>
        </p:txBody>
      </p:sp>
      <p:sp>
        <p:nvSpPr>
          <p:cNvPr id="211" name="Google Shape;211;p14"/>
          <p:cNvSpPr txBox="1">
            <a:spLocks noGrp="1"/>
          </p:cNvSpPr>
          <p:nvPr>
            <p:ph type="body" idx="1"/>
          </p:nvPr>
        </p:nvSpPr>
        <p:spPr>
          <a:xfrm>
            <a:off x="609600" y="1981200"/>
            <a:ext cx="77724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Used when flow field is constant along a horizontal axis</a:t>
            </a:r>
            <a:endParaRPr/>
          </a:p>
        </p:txBody>
      </p:sp>
      <p:pic>
        <p:nvPicPr>
          <p:cNvPr id="212" name="Google Shape;212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5800" y="3581400"/>
            <a:ext cx="7696200" cy="232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5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Full 3D Models</a:t>
            </a:r>
            <a:endParaRPr/>
          </a:p>
        </p:txBody>
      </p:sp>
      <p:sp>
        <p:nvSpPr>
          <p:cNvPr id="218" name="Google Shape;218;p15"/>
          <p:cNvSpPr txBox="1">
            <a:spLocks noGrp="1"/>
          </p:cNvSpPr>
          <p:nvPr>
            <p:ph type="body" idx="1"/>
          </p:nvPr>
        </p:nvSpPr>
        <p:spPr>
          <a:xfrm>
            <a:off x="228600" y="1752600"/>
            <a:ext cx="3810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en-US" sz="2800"/>
              <a:t>Full 3D equations are solved for each point in the model</a:t>
            </a:r>
            <a:endParaRPr/>
          </a:p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240"/>
              <a:buNone/>
            </a:pPr>
            <a:endParaRPr sz="2800"/>
          </a:p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en-US" sz="2800"/>
              <a:t>Used when vertical component of flow is important to modeling objectives</a:t>
            </a:r>
            <a:endParaRPr/>
          </a:p>
        </p:txBody>
      </p:sp>
      <p:pic>
        <p:nvPicPr>
          <p:cNvPr id="219" name="Google Shape;219;p15" descr="mesh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14800" y="2514600"/>
            <a:ext cx="4769567" cy="36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6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Steady State vs. Transient</a:t>
            </a:r>
            <a:endParaRPr/>
          </a:p>
        </p:txBody>
      </p:sp>
      <p:sp>
        <p:nvSpPr>
          <p:cNvPr id="225" name="Google Shape;225;p16"/>
          <p:cNvSpPr txBox="1">
            <a:spLocks noGrp="1"/>
          </p:cNvSpPr>
          <p:nvPr>
            <p:ph type="body" idx="1"/>
          </p:nvPr>
        </p:nvSpPr>
        <p:spPr>
          <a:xfrm>
            <a:off x="457200" y="1775191"/>
            <a:ext cx="3048000" cy="462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68"/>
              <a:buNone/>
            </a:pPr>
            <a:r>
              <a:rPr lang="en-US" sz="2960"/>
              <a:t>How significant are the transient stresses? </a:t>
            </a:r>
            <a:endParaRPr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68"/>
              <a:buNone/>
            </a:pPr>
            <a:endParaRPr sz="2960"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68"/>
              <a:buNone/>
            </a:pPr>
            <a:r>
              <a:rPr lang="en-US" sz="2960"/>
              <a:t>How close are the stresses to the critical parts of the model?</a:t>
            </a:r>
            <a:endParaRPr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68"/>
              <a:buNone/>
            </a:pPr>
            <a:endParaRPr sz="2960"/>
          </a:p>
          <a:p>
            <a:pPr marL="118871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368"/>
              <a:buNone/>
            </a:pPr>
            <a:r>
              <a:rPr lang="en-US" sz="2960"/>
              <a:t>Is sufficient transient data available?</a:t>
            </a:r>
            <a:endParaRPr sz="2960"/>
          </a:p>
        </p:txBody>
      </p:sp>
      <p:pic>
        <p:nvPicPr>
          <p:cNvPr id="226" name="Google Shape;226;p16" descr="D:\Gil\GWDataModel_Book\Chapter7\Ch07_Figures\Ch07_FinalFigures\Figure7.05_rasterseries copy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81400" y="1524000"/>
            <a:ext cx="6019800" cy="4856553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16"/>
          <p:cNvSpPr txBox="1"/>
          <p:nvPr/>
        </p:nvSpPr>
        <p:spPr>
          <a:xfrm>
            <a:off x="6400800" y="2743200"/>
            <a:ext cx="9906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1991</a:t>
            </a:r>
            <a:endParaRPr/>
          </a:p>
        </p:txBody>
      </p:sp>
      <p:sp>
        <p:nvSpPr>
          <p:cNvPr id="228" name="Google Shape;228;p16"/>
          <p:cNvSpPr txBox="1"/>
          <p:nvPr/>
        </p:nvSpPr>
        <p:spPr>
          <a:xfrm>
            <a:off x="7010400" y="3581400"/>
            <a:ext cx="9906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1992</a:t>
            </a:r>
            <a:endParaRPr/>
          </a:p>
        </p:txBody>
      </p:sp>
      <p:sp>
        <p:nvSpPr>
          <p:cNvPr id="229" name="Google Shape;229;p16"/>
          <p:cNvSpPr txBox="1"/>
          <p:nvPr/>
        </p:nvSpPr>
        <p:spPr>
          <a:xfrm>
            <a:off x="7620000" y="4495800"/>
            <a:ext cx="990600" cy="461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1993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7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Boundary Conditions</a:t>
            </a:r>
            <a:endParaRPr/>
          </a:p>
        </p:txBody>
      </p:sp>
      <p:sp>
        <p:nvSpPr>
          <p:cNvPr id="235" name="Google Shape;235;p17"/>
          <p:cNvSpPr txBox="1"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438912" lvl="0" indent="-320040" algn="l" rtl="0">
              <a:spcBef>
                <a:spcPts val="0"/>
              </a:spcBef>
              <a:spcAft>
                <a:spcPts val="0"/>
              </a:spcAft>
              <a:buSzPts val="2560"/>
              <a:buChar char="◼"/>
            </a:pPr>
            <a:r>
              <a:rPr lang="en-US" dirty="0"/>
              <a:t>How far should the model be extended?</a:t>
            </a:r>
            <a:endParaRPr dirty="0"/>
          </a:p>
          <a:p>
            <a:pPr marL="438912" lvl="0" indent="-320040" algn="l" rtl="0">
              <a:spcBef>
                <a:spcPts val="0"/>
              </a:spcBef>
              <a:spcAft>
                <a:spcPts val="0"/>
              </a:spcAft>
              <a:buSzPts val="2560"/>
              <a:buChar char="◼"/>
            </a:pPr>
            <a:r>
              <a:rPr lang="en-US" dirty="0"/>
              <a:t>No-Flow</a:t>
            </a:r>
            <a:endParaRPr dirty="0"/>
          </a:p>
          <a:p>
            <a:pPr marL="731520" lvl="1" indent="-274319" algn="l" rtl="0">
              <a:spcBef>
                <a:spcPts val="560"/>
              </a:spcBef>
              <a:spcAft>
                <a:spcPts val="0"/>
              </a:spcAft>
              <a:buSzPts val="2520"/>
              <a:buChar char="▪"/>
            </a:pPr>
            <a:r>
              <a:rPr lang="en-US" dirty="0"/>
              <a:t>Physical barrier (e.g. bedrock outcropping)</a:t>
            </a:r>
            <a:endParaRPr dirty="0"/>
          </a:p>
          <a:p>
            <a:pPr marL="731520" lvl="1" indent="-274319" algn="l" rtl="0">
              <a:spcBef>
                <a:spcPts val="560"/>
              </a:spcBef>
              <a:spcAft>
                <a:spcPts val="0"/>
              </a:spcAft>
              <a:buSzPts val="2520"/>
              <a:buChar char="▪"/>
            </a:pPr>
            <a:r>
              <a:rPr lang="en-US" dirty="0"/>
              <a:t>Groundwater divide</a:t>
            </a:r>
            <a:endParaRPr dirty="0"/>
          </a:p>
          <a:p>
            <a:pPr marL="731520" lvl="1" indent="-274319" algn="l" rtl="0">
              <a:spcBef>
                <a:spcPts val="560"/>
              </a:spcBef>
              <a:spcAft>
                <a:spcPts val="0"/>
              </a:spcAft>
              <a:buSzPts val="2520"/>
              <a:buChar char="▪"/>
            </a:pPr>
            <a:r>
              <a:rPr lang="en-US" dirty="0"/>
              <a:t>Parallel flow boundary</a:t>
            </a:r>
            <a:endParaRPr dirty="0"/>
          </a:p>
          <a:p>
            <a:pPr marL="438912" lvl="0" indent="-320040" algn="l" rtl="0">
              <a:spcBef>
                <a:spcPts val="0"/>
              </a:spcBef>
              <a:spcAft>
                <a:spcPts val="0"/>
              </a:spcAft>
              <a:buSzPts val="2560"/>
              <a:buChar char="◼"/>
            </a:pPr>
            <a:r>
              <a:rPr lang="en-US" dirty="0"/>
              <a:t>Head</a:t>
            </a:r>
            <a:endParaRPr dirty="0"/>
          </a:p>
          <a:p>
            <a:pPr marL="731520" lvl="1" indent="-274319" algn="l" rtl="0">
              <a:spcBef>
                <a:spcPts val="560"/>
              </a:spcBef>
              <a:spcAft>
                <a:spcPts val="0"/>
              </a:spcAft>
              <a:buSzPts val="2520"/>
              <a:buChar char="▪"/>
            </a:pPr>
            <a:r>
              <a:rPr lang="en-US" dirty="0"/>
              <a:t>Constant head (strong source/sink)</a:t>
            </a:r>
            <a:endParaRPr dirty="0"/>
          </a:p>
          <a:p>
            <a:pPr marL="731520" lvl="1" indent="-274319" algn="l" rtl="0">
              <a:spcBef>
                <a:spcPts val="560"/>
              </a:spcBef>
              <a:spcAft>
                <a:spcPts val="0"/>
              </a:spcAft>
              <a:buSzPts val="2520"/>
              <a:buChar char="▪"/>
            </a:pPr>
            <a:r>
              <a:rPr lang="en-US" dirty="0"/>
              <a:t>Head dependent (river, drain, lake)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Sources and Sinks</a:t>
            </a:r>
            <a:endParaRPr/>
          </a:p>
        </p:txBody>
      </p:sp>
      <p:sp>
        <p:nvSpPr>
          <p:cNvPr id="241" name="Google Shape;241;p18"/>
          <p:cNvSpPr txBox="1">
            <a:spLocks noGrp="1"/>
          </p:cNvSpPr>
          <p:nvPr>
            <p:ph type="body" idx="4294967295"/>
          </p:nvPr>
        </p:nvSpPr>
        <p:spPr>
          <a:xfrm>
            <a:off x="685800" y="1676400"/>
            <a:ext cx="77724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What are the main sources and sinks you want to include in the model?</a:t>
            </a:r>
            <a:endParaRPr/>
          </a:p>
        </p:txBody>
      </p:sp>
      <p:pic>
        <p:nvPicPr>
          <p:cNvPr id="242" name="Google Shape;242;p18" descr="redrop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91000" y="3200400"/>
            <a:ext cx="4456529" cy="32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8"/>
          <p:cNvSpPr txBox="1"/>
          <p:nvPr/>
        </p:nvSpPr>
        <p:spPr>
          <a:xfrm>
            <a:off x="838201" y="3238500"/>
            <a:ext cx="2438400" cy="3108543"/>
          </a:xfrm>
          <a:prstGeom prst="rect">
            <a:avLst/>
          </a:prstGeom>
          <a:solidFill>
            <a:schemeClr val="lt1"/>
          </a:solidFill>
          <a:ln w="48000" cap="flat" cmpd="thickThin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Rivers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Drains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Lakes,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Reservoirs,</a:t>
            </a:r>
            <a:b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Springs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Wells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etc.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19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Water Budget</a:t>
            </a:r>
            <a:endParaRPr/>
          </a:p>
        </p:txBody>
      </p:sp>
      <p:sp>
        <p:nvSpPr>
          <p:cNvPr id="250" name="Google Shape;250;p19"/>
          <p:cNvSpPr txBox="1">
            <a:spLocks noGrp="1"/>
          </p:cNvSpPr>
          <p:nvPr>
            <p:ph type="body" idx="1"/>
          </p:nvPr>
        </p:nvSpPr>
        <p:spPr>
          <a:xfrm>
            <a:off x="457200" y="1746616"/>
            <a:ext cx="8229600" cy="13490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438912" lvl="0" indent="-3200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76"/>
              <a:buChar char="◼"/>
            </a:pPr>
            <a:r>
              <a:rPr lang="en-US" sz="2720"/>
              <a:t>Determine a water budget for the site in question</a:t>
            </a:r>
            <a:endParaRPr/>
          </a:p>
          <a:p>
            <a:pPr marL="438912" lvl="0" indent="-32004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76"/>
              <a:buChar char="◼"/>
            </a:pPr>
            <a:r>
              <a:rPr lang="en-US" sz="2720"/>
              <a:t>Includes an estimate of the total inflows and outflows</a:t>
            </a:r>
            <a:endParaRPr sz="2720"/>
          </a:p>
        </p:txBody>
      </p:sp>
      <p:pic>
        <p:nvPicPr>
          <p:cNvPr id="251" name="Google Shape;251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0600" y="3124200"/>
            <a:ext cx="6975166" cy="35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Definition</a:t>
            </a:r>
            <a:endParaRPr/>
          </a:p>
        </p:txBody>
      </p:sp>
      <p:grpSp>
        <p:nvGrpSpPr>
          <p:cNvPr id="123" name="Google Shape;123;p2"/>
          <p:cNvGrpSpPr/>
          <p:nvPr/>
        </p:nvGrpSpPr>
        <p:grpSpPr>
          <a:xfrm>
            <a:off x="5867400" y="2585431"/>
            <a:ext cx="3124200" cy="523655"/>
            <a:chOff x="6400800" y="2659956"/>
            <a:chExt cx="3124200" cy="523655"/>
          </a:xfrm>
        </p:grpSpPr>
        <p:sp>
          <p:nvSpPr>
            <p:cNvPr id="124" name="Google Shape;124;p2"/>
            <p:cNvSpPr/>
            <p:nvPr/>
          </p:nvSpPr>
          <p:spPr>
            <a:xfrm>
              <a:off x="6400800" y="2659956"/>
              <a:ext cx="1973966" cy="523655"/>
            </a:xfrm>
            <a:prstGeom prst="rect">
              <a:avLst/>
            </a:prstGeom>
            <a:solidFill>
              <a:srgbClr val="FF0000"/>
            </a:solidFill>
            <a:ln w="48000" cap="flat" cmpd="thickThin">
              <a:solidFill>
                <a:srgbClr val="AF7E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 flipH="1">
              <a:off x="8784763" y="2725413"/>
              <a:ext cx="740237" cy="392741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FF0000"/>
            </a:solidFill>
            <a:ln>
              <a:noFill/>
            </a:ln>
            <a:effectLst>
              <a:outerShdw blurRad="39000" dist="25400" dir="5400000" rotWithShape="0">
                <a:srgbClr val="000000">
                  <a:alpha val="37647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 b="0" i="0" u="none" strike="noStrike" cap="none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graphicFrame>
        <p:nvGraphicFramePr>
          <p:cNvPr id="126" name="Google Shape;126;p2"/>
          <p:cNvGraphicFramePr/>
          <p:nvPr/>
        </p:nvGraphicFramePr>
        <p:xfrm>
          <a:off x="3810000" y="2057400"/>
          <a:ext cx="4438925" cy="3946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4438925" imgH="3946613" progId="Visio.Drawing.11">
                  <p:embed/>
                </p:oleObj>
              </mc:Choice>
              <mc:Fallback>
                <p:oleObj r:id="rId3" imgW="4438925" imgH="3946613" progId="Visio.Drawing.11">
                  <p:embed/>
                  <p:pic>
                    <p:nvPicPr>
                      <p:cNvPr id="126" name="Google Shape;126;p2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3810000" y="2057400"/>
                        <a:ext cx="4438925" cy="39466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7" name="Google Shape;127;p2"/>
          <p:cNvSpPr txBox="1"/>
          <p:nvPr/>
        </p:nvSpPr>
        <p:spPr>
          <a:xfrm>
            <a:off x="381000" y="2133600"/>
            <a:ext cx="3124200" cy="3970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simplified representation of a real aquifer system including the hydrogeologic units, boundaries, sources, and sinks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Water Budget</a:t>
            </a:r>
            <a:endParaRPr/>
          </a:p>
        </p:txBody>
      </p:sp>
      <p:pic>
        <p:nvPicPr>
          <p:cNvPr id="257" name="Google Shape;257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400" y="1600200"/>
            <a:ext cx="7848600" cy="51191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676D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"/>
          <p:cNvSpPr txBox="1">
            <a:spLocks noGrp="1"/>
          </p:cNvSpPr>
          <p:nvPr>
            <p:ph type="title"/>
          </p:nvPr>
        </p:nvSpPr>
        <p:spPr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Conceptual Model</a:t>
            </a:r>
            <a:endParaRPr/>
          </a:p>
        </p:txBody>
      </p:sp>
      <p:graphicFrame>
        <p:nvGraphicFramePr>
          <p:cNvPr id="133" name="Google Shape;133;p3"/>
          <p:cNvGraphicFramePr/>
          <p:nvPr/>
        </p:nvGraphicFramePr>
        <p:xfrm>
          <a:off x="1524000" y="1984375"/>
          <a:ext cx="6086475" cy="426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6086475" imgH="4264025" progId="">
                  <p:embed/>
                </p:oleObj>
              </mc:Choice>
              <mc:Fallback>
                <p:oleObj r:id="rId3" imgW="6086475" imgH="4264025" progId="">
                  <p:embed/>
                  <p:pic>
                    <p:nvPicPr>
                      <p:cNvPr id="133" name="Google Shape;133;p3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524000" y="1984375"/>
                        <a:ext cx="6086475" cy="4264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Grid-Based Numerical Model</a:t>
            </a:r>
            <a:endParaRPr/>
          </a:p>
        </p:txBody>
      </p:sp>
      <p:graphicFrame>
        <p:nvGraphicFramePr>
          <p:cNvPr id="140" name="Google Shape;140;p4"/>
          <p:cNvGraphicFramePr/>
          <p:nvPr/>
        </p:nvGraphicFramePr>
        <p:xfrm>
          <a:off x="990600" y="2133600"/>
          <a:ext cx="7228238" cy="426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7228238" imgH="4267200" progId="Visio.Drawing.11">
                  <p:embed/>
                </p:oleObj>
              </mc:Choice>
              <mc:Fallback>
                <p:oleObj r:id="rId3" imgW="7228238" imgH="4267200" progId="Visio.Drawing.11">
                  <p:embed/>
                  <p:pic>
                    <p:nvPicPr>
                      <p:cNvPr id="140" name="Google Shape;140;p4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990600" y="2133600"/>
                        <a:ext cx="7228238" cy="4267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Sample Conceptual Model</a:t>
            </a:r>
            <a:endParaRPr/>
          </a:p>
        </p:txBody>
      </p:sp>
      <p:pic>
        <p:nvPicPr>
          <p:cNvPr id="147" name="Google Shape;147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0600" y="1600200"/>
            <a:ext cx="7162800" cy="5156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6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Sample Conceptual Model</a:t>
            </a:r>
            <a:endParaRPr/>
          </a:p>
        </p:txBody>
      </p:sp>
      <p:pic>
        <p:nvPicPr>
          <p:cNvPr id="154" name="Google Shape;154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1730297"/>
            <a:ext cx="4724400" cy="5127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"/>
          <p:cNvSpPr txBox="1"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Alternate Conceptual Models</a:t>
            </a:r>
            <a:endParaRPr/>
          </a:p>
        </p:txBody>
      </p:sp>
      <p:pic>
        <p:nvPicPr>
          <p:cNvPr id="161" name="Google Shape;16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57200" y="1619250"/>
            <a:ext cx="4293412" cy="523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24400" y="3581400"/>
            <a:ext cx="4135337" cy="2009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8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Parsimony</a:t>
            </a:r>
            <a:endParaRPr/>
          </a:p>
        </p:txBody>
      </p:sp>
      <p:sp>
        <p:nvSpPr>
          <p:cNvPr id="168" name="Google Shape;168;p8"/>
          <p:cNvSpPr txBox="1">
            <a:spLocks noGrp="1"/>
          </p:cNvSpPr>
          <p:nvPr>
            <p:ph type="body" idx="1"/>
          </p:nvPr>
        </p:nvSpPr>
        <p:spPr>
          <a:xfrm>
            <a:off x="457200" y="1828800"/>
            <a:ext cx="8229600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Autofit/>
          </a:bodyPr>
          <a:lstStyle/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Keep the model complex enough to be useful, but simple enough to be manageable</a:t>
            </a:r>
            <a:endParaRPr/>
          </a:p>
        </p:txBody>
      </p:sp>
      <p:sp>
        <p:nvSpPr>
          <p:cNvPr id="169" name="Google Shape;169;p8"/>
          <p:cNvSpPr txBox="1"/>
          <p:nvPr/>
        </p:nvSpPr>
        <p:spPr>
          <a:xfrm>
            <a:off x="609600" y="4648200"/>
            <a:ext cx="5715000" cy="1200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1" dirty="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“Everything should be made as simple as possible. But not simpler.”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 – Albert Einstein</a:t>
            </a:r>
            <a:endParaRPr sz="2400" b="1" dirty="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0" name="Google Shape;17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324600" y="4419600"/>
            <a:ext cx="1905000" cy="1860351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9"/>
          <p:cNvSpPr txBox="1"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45700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FC700"/>
              </a:buClr>
              <a:buSzPts val="4500"/>
              <a:buFont typeface="Calibri"/>
              <a:buNone/>
            </a:pPr>
            <a:r>
              <a:rPr lang="en-US"/>
              <a:t>Characterize Aquifer Units</a:t>
            </a:r>
            <a:endParaRPr/>
          </a:p>
        </p:txBody>
      </p:sp>
      <p:sp>
        <p:nvSpPr>
          <p:cNvPr id="176" name="Google Shape;176;p9"/>
          <p:cNvSpPr txBox="1">
            <a:spLocks noGrp="1"/>
          </p:cNvSpPr>
          <p:nvPr>
            <p:ph type="body" idx="1"/>
          </p:nvPr>
        </p:nvSpPr>
        <p:spPr>
          <a:xfrm>
            <a:off x="457200" y="1775191"/>
            <a:ext cx="8001000" cy="1120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4850" tIns="91425" rIns="91425" bIns="45700" anchor="t" anchorCtr="0">
            <a:normAutofit/>
          </a:bodyPr>
          <a:lstStyle/>
          <a:p>
            <a:pPr marL="118871" lvl="0" indent="0" algn="l" rtl="0"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en-US"/>
              <a:t>Determine principal hydrogeologic units</a:t>
            </a:r>
            <a:endParaRPr/>
          </a:p>
        </p:txBody>
      </p:sp>
      <p:pic>
        <p:nvPicPr>
          <p:cNvPr id="177" name="Google Shape;177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48200" y="3276600"/>
            <a:ext cx="4379785" cy="30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9"/>
          <p:cNvSpPr txBox="1"/>
          <p:nvPr/>
        </p:nvSpPr>
        <p:spPr>
          <a:xfrm>
            <a:off x="685800" y="2908280"/>
            <a:ext cx="3276600" cy="3046988"/>
          </a:xfrm>
          <a:prstGeom prst="rect">
            <a:avLst/>
          </a:prstGeom>
          <a:solidFill>
            <a:schemeClr val="lt1"/>
          </a:solidFill>
          <a:ln w="48000" cap="flat" cmpd="thickThin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Hydrogeologic Unit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zone that exhibits</a:t>
            </a:r>
            <a:b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common hydraulic</a:t>
            </a:r>
            <a:b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 include multiple</a:t>
            </a:r>
            <a:b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geologic units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ule">
  <a:themeElements>
    <a:clrScheme name="Module">
      <a:dk1>
        <a:srgbClr val="000000"/>
      </a:dk1>
      <a:lt1>
        <a:srgbClr val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odule">
  <a:themeElements>
    <a:clrScheme name="Module">
      <a:dk1>
        <a:srgbClr val="000000"/>
      </a:dk1>
      <a:lt1>
        <a:srgbClr val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406</Words>
  <Application>Microsoft Office PowerPoint</Application>
  <PresentationFormat>On-screen Show (4:3)</PresentationFormat>
  <Paragraphs>79</Paragraphs>
  <Slides>20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Noto Sans Symbols</vt:lpstr>
      <vt:lpstr>Times New Roman</vt:lpstr>
      <vt:lpstr>Module</vt:lpstr>
      <vt:lpstr>Module</vt:lpstr>
      <vt:lpstr>Visio.Drawing.11</vt:lpstr>
      <vt:lpstr>Developing the Conceptual Model</vt:lpstr>
      <vt:lpstr>Definition</vt:lpstr>
      <vt:lpstr>Conceptual Model</vt:lpstr>
      <vt:lpstr>Grid-Based Numerical Model</vt:lpstr>
      <vt:lpstr>Sample Conceptual Model</vt:lpstr>
      <vt:lpstr>Sample Conceptual Model</vt:lpstr>
      <vt:lpstr>Alternate Conceptual Models</vt:lpstr>
      <vt:lpstr>Parsimony</vt:lpstr>
      <vt:lpstr>Characterize Aquifer Units</vt:lpstr>
      <vt:lpstr>Hydrogeologic Units</vt:lpstr>
      <vt:lpstr>Hydrogeologic Units</vt:lpstr>
      <vt:lpstr>2D vs. 3D?</vt:lpstr>
      <vt:lpstr>2D Areal Models</vt:lpstr>
      <vt:lpstr>2D Profile Models</vt:lpstr>
      <vt:lpstr>Full 3D Models</vt:lpstr>
      <vt:lpstr>Steady State vs. Transient</vt:lpstr>
      <vt:lpstr>Boundary Conditions</vt:lpstr>
      <vt:lpstr>Sources and Sinks</vt:lpstr>
      <vt:lpstr>Water Budget</vt:lpstr>
      <vt:lpstr>Water Budget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the Conceptual Model</dc:title>
  <dc:creator>Norm Jones</dc:creator>
  <cp:lastModifiedBy>Norm Jones</cp:lastModifiedBy>
  <cp:revision>2</cp:revision>
  <cp:lastPrinted>2022-09-12T22:34:00Z</cp:lastPrinted>
  <dcterms:created xsi:type="dcterms:W3CDTF">2003-01-14T18:16:25Z</dcterms:created>
  <dcterms:modified xsi:type="dcterms:W3CDTF">2022-09-13T21:54:11Z</dcterms:modified>
</cp:coreProperties>
</file>